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417" r:id="rId2"/>
    <p:sldId id="699" r:id="rId3"/>
    <p:sldId id="701" r:id="rId4"/>
    <p:sldId id="702" r:id="rId5"/>
    <p:sldId id="705" r:id="rId6"/>
    <p:sldId id="703" r:id="rId7"/>
    <p:sldId id="706" r:id="rId8"/>
    <p:sldId id="707" r:id="rId9"/>
    <p:sldId id="708" r:id="rId10"/>
    <p:sldId id="709" r:id="rId11"/>
    <p:sldId id="710" r:id="rId12"/>
    <p:sldId id="704" r:id="rId13"/>
    <p:sldId id="711" r:id="rId14"/>
    <p:sldId id="712" r:id="rId15"/>
    <p:sldId id="713" r:id="rId16"/>
    <p:sldId id="714" r:id="rId17"/>
    <p:sldId id="715" r:id="rId18"/>
    <p:sldId id="716" r:id="rId19"/>
    <p:sldId id="717" r:id="rId20"/>
    <p:sldId id="718" r:id="rId21"/>
    <p:sldId id="719" r:id="rId22"/>
    <p:sldId id="720" r:id="rId23"/>
    <p:sldId id="722" r:id="rId24"/>
    <p:sldId id="723" r:id="rId25"/>
    <p:sldId id="743" r:id="rId26"/>
    <p:sldId id="724" r:id="rId27"/>
    <p:sldId id="725" r:id="rId28"/>
    <p:sldId id="726" r:id="rId29"/>
    <p:sldId id="727" r:id="rId30"/>
    <p:sldId id="728" r:id="rId31"/>
    <p:sldId id="730" r:id="rId32"/>
    <p:sldId id="731" r:id="rId33"/>
    <p:sldId id="729" r:id="rId34"/>
    <p:sldId id="733" r:id="rId35"/>
    <p:sldId id="732" r:id="rId36"/>
    <p:sldId id="734" r:id="rId37"/>
    <p:sldId id="735" r:id="rId38"/>
    <p:sldId id="737" r:id="rId39"/>
    <p:sldId id="736" r:id="rId40"/>
    <p:sldId id="738" r:id="rId41"/>
    <p:sldId id="739" r:id="rId42"/>
    <p:sldId id="740" r:id="rId43"/>
    <p:sldId id="741" r:id="rId44"/>
    <p:sldId id="742" r:id="rId45"/>
    <p:sldId id="744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EC5F74"/>
    <a:srgbClr val="58B6E5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6104"/>
  </p:normalViewPr>
  <p:slideViewPr>
    <p:cSldViewPr snapToGrid="0">
      <p:cViewPr varScale="1">
        <p:scale>
          <a:sx n="116" d="100"/>
          <a:sy n="116" d="100"/>
        </p:scale>
        <p:origin x="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3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3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5" Type="http://schemas.openxmlformats.org/officeDocument/2006/relationships/image" Target="../media/image12.em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5" Type="http://schemas.openxmlformats.org/officeDocument/2006/relationships/image" Target="../media/image13.emf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5" Type="http://schemas.openxmlformats.org/officeDocument/2006/relationships/image" Target="../media/image14.em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5" Type="http://schemas.openxmlformats.org/officeDocument/2006/relationships/image" Target="../media/image15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5" Type="http://schemas.openxmlformats.org/officeDocument/2006/relationships/image" Target="../media/image16.em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5.xml"/><Relationship Id="rId7" Type="http://schemas.openxmlformats.org/officeDocument/2006/relationships/image" Target="../media/image11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5" Type="http://schemas.openxmlformats.org/officeDocument/2006/relationships/image" Target="../media/image19.emf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机器语言和汇编语言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1080079" cy="3051641"/>
            <a:chOff x="1887176" y="1780606"/>
            <a:chExt cx="266763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的数据可以按多种形式存储在内存中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位的半字、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位的字节或字符串等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.half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作为命令提示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的用法，可以使用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将字节或字符串存储在连续的内存空间中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需要注意的是，字符串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空字符结尾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，即在每个字符串末尾，再存储一个字节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75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1080079" cy="3051642"/>
            <a:chOff x="1887176" y="1780606"/>
            <a:chExt cx="266763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全局标记：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label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程序段标记为全局可见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便于在不同文件间使用该标记的程序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一个汇编程序可以由多个汇编语言程序文件组成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行的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命令将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标记的程序片段设为全局标记，那么可以在其他文件中使用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A530E2D-0525-BD4F-B120-6DC6AE149FBE}"/>
              </a:ext>
            </a:extLst>
          </p:cNvPr>
          <p:cNvGrpSpPr/>
          <p:nvPr/>
        </p:nvGrpSpPr>
        <p:grpSpPr>
          <a:xfrm>
            <a:off x="2193722" y="5071730"/>
            <a:ext cx="7077869" cy="1089805"/>
            <a:chOff x="1896010" y="5071730"/>
            <a:chExt cx="7077869" cy="108980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8343680-7E96-6F79-AA48-5B86BA948D05}"/>
                </a:ext>
              </a:extLst>
            </p:cNvPr>
            <p:cNvSpPr/>
            <p:nvPr/>
          </p:nvSpPr>
          <p:spPr>
            <a:xfrm>
              <a:off x="3448180" y="5071730"/>
              <a:ext cx="5525699" cy="10845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D73A1A9-D429-EE25-FCC5-40C7A5717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010" y="5084317"/>
              <a:ext cx="6408018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.align		2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r>
                <a:rPr kumimoji="1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la		x5,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235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4436636"/>
            <a:chOff x="1887176" y="1780606"/>
            <a:chExt cx="2532899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汇编语言的指令与机器语言指令不同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不再是完全由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的二进制位组合表示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而是采用了用户友好的助记符号，包含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各部分：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zh-CN" sz="2000" dirty="0">
                  <a:solidFill>
                    <a:srgbClr val="7030A0"/>
                  </a:solidFill>
                </a:rPr>
                <a:t>标记（</a:t>
              </a:r>
              <a:r>
                <a:rPr lang="pt-BR" altLang="zh-CN" sz="2000" dirty="0">
                  <a:solidFill>
                    <a:srgbClr val="7030A0"/>
                  </a:solidFill>
                </a:rPr>
                <a:t>LABEL</a:t>
              </a:r>
              <a:r>
                <a:rPr lang="zh-CN" altLang="zh-CN" sz="2000" dirty="0">
                  <a:solidFill>
                    <a:srgbClr val="7030A0"/>
                  </a:solidFill>
                </a:rPr>
                <a:t>）</a:t>
              </a:r>
              <a:r>
                <a:rPr lang="zh-CN" altLang="zh-CN" sz="2000" dirty="0">
                  <a:solidFill>
                    <a:srgbClr val="00B050"/>
                  </a:solidFill>
                </a:rPr>
                <a:t> </a:t>
              </a:r>
              <a:r>
                <a:rPr lang="zh-CN" altLang="zh-CN" sz="2000" dirty="0">
                  <a:solidFill>
                    <a:srgbClr val="C00000"/>
                  </a:solidFill>
                </a:rPr>
                <a:t>操作码（</a:t>
              </a:r>
              <a:r>
                <a:rPr lang="pt-BR" altLang="zh-CN" sz="2000" dirty="0">
                  <a:solidFill>
                    <a:srgbClr val="C00000"/>
                  </a:solidFill>
                </a:rPr>
                <a:t>OPCODE</a:t>
              </a:r>
              <a:r>
                <a:rPr lang="zh-CN" altLang="zh-CN" sz="2000" dirty="0">
                  <a:solidFill>
                    <a:srgbClr val="C00000"/>
                  </a:solidFill>
                </a:rPr>
                <a:t>） </a:t>
              </a:r>
              <a:r>
                <a:rPr lang="zh-CN" altLang="zh-CN" sz="2000" dirty="0"/>
                <a:t>操作数（</a:t>
              </a:r>
              <a:r>
                <a:rPr lang="pt-BR" altLang="zh-CN" sz="2000" dirty="0"/>
                <a:t>OPERANDS</a:t>
              </a:r>
              <a:r>
                <a:rPr lang="zh-CN" altLang="zh-CN" sz="2000" dirty="0"/>
                <a:t>） </a:t>
              </a:r>
              <a:r>
                <a:rPr lang="pt-BR" altLang="zh-CN" sz="2000" dirty="0">
                  <a:solidFill>
                    <a:srgbClr val="00B050"/>
                  </a:solidFill>
                </a:rPr>
                <a:t>#</a:t>
              </a:r>
              <a:r>
                <a:rPr lang="zh-CN" altLang="zh-CN" sz="2000" dirty="0">
                  <a:solidFill>
                    <a:srgbClr val="00B050"/>
                  </a:solidFill>
                </a:rPr>
                <a:t>注释（</a:t>
              </a:r>
              <a:r>
                <a:rPr lang="pt-BR" altLang="zh-CN" sz="2000" dirty="0">
                  <a:solidFill>
                    <a:srgbClr val="00B050"/>
                  </a:solidFill>
                </a:rPr>
                <a:t>COMMENTS</a:t>
              </a:r>
              <a:r>
                <a:rPr lang="zh-CN" altLang="zh-CN" sz="2000" dirty="0">
                  <a:solidFill>
                    <a:srgbClr val="00B050"/>
                  </a:solidFill>
                </a:rPr>
                <a:t>）</a:t>
              </a:r>
              <a:endParaRPr lang="en-US" altLang="zh-CN" sz="2000" dirty="0">
                <a:solidFill>
                  <a:srgbClr val="00B05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个部分中标记和注释为可选部分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汇编语言的代码将会被翻译成机器语言的指令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自由格式：单词之间的空格不会改变程序的含义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5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189102" cy="5221465"/>
            <a:chOff x="1887176" y="1780606"/>
            <a:chExt cx="1490085" cy="228381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97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：用于显式标识存储单元（指令或数据）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命名规范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由字母、数字及下划线组成，以冒号结尾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指令操作码属于保留字，不能用做标记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大小写敏感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在当前文件中定义的，或是其他文件中使用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定义的标记，可以在汇编程序中使用，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与定义出现的位置无关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没有被程序引用的指令，可以不做标记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指令的标记常用于跳转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CCEFA15-ACA2-7600-061E-9F5E59B94931}"/>
              </a:ext>
            </a:extLst>
          </p:cNvPr>
          <p:cNvGrpSpPr/>
          <p:nvPr/>
        </p:nvGrpSpPr>
        <p:grpSpPr>
          <a:xfrm>
            <a:off x="7044642" y="1289953"/>
            <a:ext cx="4906354" cy="4278094"/>
            <a:chOff x="5906958" y="1435862"/>
            <a:chExt cx="4906354" cy="4278094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2CB27ABB-AFE9-FB14-6B60-3B66F5F9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958" y="1435862"/>
              <a:ext cx="4906354" cy="4278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numbers: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la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0E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x8, x0, 0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0F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x0, 10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14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x6, 0(x5)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15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16	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x5, x5, 4	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17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x9, -1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18					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......				</a:t>
              </a:r>
              <a:endParaRPr kumimoji="1" lang="zh-CN" alt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6C7703F-2593-2F06-EDC7-944178871481}"/>
                </a:ext>
              </a:extLst>
            </p:cNvPr>
            <p:cNvSpPr/>
            <p:nvPr/>
          </p:nvSpPr>
          <p:spPr>
            <a:xfrm>
              <a:off x="6260204" y="1475792"/>
              <a:ext cx="4553108" cy="4211601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073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890852" cy="4765314"/>
            <a:chOff x="1887176" y="1780606"/>
            <a:chExt cx="1490085" cy="20843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77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每条指令必须包含一个操作码和若干个操作数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操作码：使用助记符表示指令的操作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操作数：可以是寄存器或立即数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x31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通常用十进制数表示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使用前缀“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的十六进制数表示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使用标记，表示一个存储的地址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819CCB-32D7-E8E2-C982-306659EB0C73}"/>
              </a:ext>
            </a:extLst>
          </p:cNvPr>
          <p:cNvSpPr/>
          <p:nvPr/>
        </p:nvSpPr>
        <p:spPr>
          <a:xfrm>
            <a:off x="10802679" y="2264734"/>
            <a:ext cx="850605" cy="2339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F8BA1A-C6CF-44E3-7F4E-4D7A1CA1535F}"/>
              </a:ext>
            </a:extLst>
          </p:cNvPr>
          <p:cNvSpPr/>
          <p:nvPr/>
        </p:nvSpPr>
        <p:spPr>
          <a:xfrm>
            <a:off x="10781412" y="1766388"/>
            <a:ext cx="988829" cy="2578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55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3"/>
            <a:ext cx="6890852" cy="3513305"/>
            <a:chOff x="1887176" y="1780606"/>
            <a:chExt cx="1490085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en-US" altLang="zh-CN" sz="2000" dirty="0">
                  <a:latin typeface="+mn-ea"/>
                </a:rPr>
                <a:t>RD,</a:t>
              </a:r>
              <a:r>
                <a:rPr lang="zh-CN" altLang="en-US" sz="2000" dirty="0">
                  <a:latin typeface="+mn-ea"/>
                </a:rPr>
                <a:t> </a:t>
              </a:r>
              <a:r>
                <a:rPr lang="en-US" altLang="zh-CN" sz="2000" dirty="0">
                  <a:latin typeface="+mn-ea"/>
                </a:rPr>
                <a:t>RS1,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的立即数是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位补码表示的整数，取值范围是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6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2"/>
            <a:ext cx="6890852" cy="2589975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  </a:t>
              </a:r>
              <a:r>
                <a:rPr lang="en-US" altLang="zh-CN" sz="2000" dirty="0">
                  <a:latin typeface="+mn-ea"/>
                </a:rPr>
                <a:t>RD, RS1, RS2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8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7" y="1246881"/>
            <a:ext cx="6890852" cy="3974969"/>
            <a:chOff x="1887176" y="1780606"/>
            <a:chExt cx="1490085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76904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整数运算指令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操作数数目为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个（除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U-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类型汇编指令格式：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  </a:t>
              </a:r>
              <a:r>
                <a:rPr lang="en-US" altLang="zh-CN" sz="2000" dirty="0"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imm20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指令通常用于加载一个较大的数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使用十六进制数表示立即数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x5, 0x10000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83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6" y="1246879"/>
            <a:ext cx="7007809" cy="4898301"/>
            <a:chOff x="1887176" y="1780606"/>
            <a:chExt cx="1515376" cy="214246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61072" cy="183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数据传送指令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加载指令汇编格式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(RS1)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个操作数，包括基址寄存器、偏移量、目标寄存器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lb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lh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lbu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lhu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存储指令汇编格式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RS2,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(RS1)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个操作数，包括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基址寄存器、偏移量、目标寄存器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sw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, sb,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微软雅黑" panose="020B0503020204020204" pitchFamily="34" charset="-122"/>
                </a:rPr>
                <a:t>sh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28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53956" y="1246879"/>
            <a:ext cx="7007809" cy="5359966"/>
            <a:chOff x="1887176" y="1780606"/>
            <a:chExt cx="1515376" cy="234439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61072" cy="20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控制指令：条件分支、无条件跳转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条件分支指令格式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OPCODE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RS1, RS2,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kumimoji="1" lang="en-US" altLang="zh-CN" sz="1600" b="1" dirty="0">
                <a:solidFill>
                  <a:srgbClr val="FF3399"/>
                </a:solidFill>
                <a:latin typeface="+mn-ea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LABEL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：指令的标记，条件分支指令的目标地址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无条件跳转指令格式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（绝对跳转）汇编格式：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FF0000"/>
                  </a:solidFill>
                  <a:latin typeface="+mn-ea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（相对跳转）汇编格式：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rgbClr val="FF0000"/>
                  </a:solidFill>
                  <a:latin typeface="+mn-ea"/>
                </a:rPr>
                <a:t>jalr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imm12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(RS1)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用于保存返回地址，注意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目标寄存器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D2FE344-259A-EF0E-F02C-A33ED611CACC}"/>
              </a:ext>
            </a:extLst>
          </p:cNvPr>
          <p:cNvGrpSpPr/>
          <p:nvPr/>
        </p:nvGrpSpPr>
        <p:grpSpPr>
          <a:xfrm>
            <a:off x="8169035" y="450243"/>
            <a:ext cx="3909754" cy="2361506"/>
            <a:chOff x="6943059" y="1774693"/>
            <a:chExt cx="3909754" cy="236150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29175-0829-93FF-7934-01E27D00C3AF}"/>
                </a:ext>
              </a:extLst>
            </p:cNvPr>
            <p:cNvSpPr/>
            <p:nvPr/>
          </p:nvSpPr>
          <p:spPr>
            <a:xfrm>
              <a:off x="8201541" y="1774693"/>
              <a:ext cx="2463430" cy="23615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600">
                <a:solidFill>
                  <a:prstClr val="white"/>
                </a:solidFill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6FDAA036-AEB5-7BC5-FD21-02C0B507B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059" y="1827875"/>
              <a:ext cx="3909754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x0,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13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pt-BR" altLang="zh-CN" sz="1600" b="1" dirty="0" err="1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r>
                <a:rPr lang="pt-BR" altLang="zh-CN" sz="16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beq</a:t>
              </a:r>
              <a:r>
                <a:rPr lang="pt-BR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x9, x0, </a:t>
              </a:r>
              <a:r>
                <a:rPr lang="pt-BR" altLang="zh-CN" sz="1600" b="1" dirty="0" err="1">
                  <a:solidFill>
                    <a:srgbClr val="FF3399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endParaRPr lang="pt-BR" altLang="zh-CN" sz="1600" b="1" dirty="0">
                <a:solidFill>
                  <a:srgbClr val="FF3399"/>
                </a:solidFill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14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lw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x6,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(x5)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15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x8, x6, x8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x5, x5, </a:t>
              </a:r>
              <a:r>
                <a:rPr lang="en-US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CN" altLang="en-US" sz="1600" b="1" dirty="0">
                <a:solidFill>
                  <a:srgbClr val="00B050"/>
                </a:solidFill>
                <a:latin typeface="Cambria Math" panose="020405030504060302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17				</a:t>
              </a:r>
              <a:r>
                <a:rPr lang="pt-BR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x9, x9, </a:t>
              </a:r>
              <a:r>
                <a:rPr lang="pt-BR" altLang="zh-CN" sz="16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18				</a:t>
              </a:r>
              <a:r>
                <a:rPr lang="pt-BR" altLang="zh-CN" sz="1600" b="1" dirty="0" err="1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jal</a:t>
              </a:r>
              <a:r>
                <a:rPr lang="pt-BR" altLang="zh-CN" sz="16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pt-BR" altLang="zh-CN" sz="1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		x0, </a:t>
              </a:r>
              <a:r>
                <a:rPr lang="pt-BR" altLang="zh-CN" sz="1600" b="1" dirty="0" err="1">
                  <a:solidFill>
                    <a:srgbClr val="FF3399"/>
                  </a:solidFill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again</a:t>
              </a:r>
              <a:endParaRPr lang="zh-CN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Cambria Math" panose="020405030504060302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EEABBE-244B-A0E8-9FE9-0ECBFAF2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963" y="3052287"/>
            <a:ext cx="3462984" cy="3805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F8C50-9274-9947-C227-85BAAE1CFDDE}"/>
              </a:ext>
            </a:extLst>
          </p:cNvPr>
          <p:cNvSpPr/>
          <p:nvPr/>
        </p:nvSpPr>
        <p:spPr>
          <a:xfrm>
            <a:off x="11483162" y="3136605"/>
            <a:ext cx="386519" cy="37001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23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汇编语言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81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6189102" cy="4898300"/>
            <a:chOff x="1887176" y="1780606"/>
            <a:chExt cx="1490085" cy="21424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877726" cy="1833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：提高程序可读性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对翻译过程没有影响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或“；”开头，至该行结束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或者使用类似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语言的注释语法“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 */”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注释为空行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与程序指令对齐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5564FA2-AB35-589D-0D13-EB1FAD73DFBD}"/>
              </a:ext>
            </a:extLst>
          </p:cNvPr>
          <p:cNvGrpSpPr/>
          <p:nvPr/>
        </p:nvGrpSpPr>
        <p:grpSpPr>
          <a:xfrm>
            <a:off x="4757738" y="1088855"/>
            <a:ext cx="7434261" cy="4524316"/>
            <a:chOff x="3604067" y="1088490"/>
            <a:chExt cx="7434261" cy="452431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EB72A7-6D1B-A13B-5A72-DBF9B7644351}"/>
                </a:ext>
              </a:extLst>
            </p:cNvPr>
            <p:cNvSpPr/>
            <p:nvPr/>
          </p:nvSpPr>
          <p:spPr>
            <a:xfrm>
              <a:off x="3957747" y="1088490"/>
              <a:ext cx="6866197" cy="4524315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E7D53ED-ECB2-B52B-C562-669EDB5EF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067" y="1088491"/>
              <a:ext cx="7434261" cy="4524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01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02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计算一列数之和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03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07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08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初始化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09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		la	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0E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andi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x8, x0, 0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x8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清零，一列数之和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0F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x9, x0, 10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x9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mbria Math" panose="02040503050406030204" pitchFamily="18" charset="0"/>
                </a:rPr>
                <a:t>，整数个数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10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11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循环计算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12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16				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addi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x5, x5, 4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，跟踪下一个整数地址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endParaRPr kumimoji="1" lang="pt-BR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19	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pt-BR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exit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:		......						</a:t>
              </a:r>
              <a:r>
                <a:rPr kumimoji="1" lang="pt-BR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cs typeface="Times New Roman" panose="02020603050405020304" pitchFamily="18" charset="0"/>
                </a:rPr>
                <a:t>下一个任务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826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22880" cy="3513305"/>
            <a:chOff x="1887176" y="1780606"/>
            <a:chExt cx="255755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325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在常规指令基础上实现的伪指令，目的是简化汇编程序员的工作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汇编器可以将其翻译为常规指令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Address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），将标记标识的地址，赋值给目标寄存器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2D3D572-A0BC-28B4-F0E2-93CBEC8D193D}"/>
              </a:ext>
            </a:extLst>
          </p:cNvPr>
          <p:cNvGrpSpPr/>
          <p:nvPr/>
        </p:nvGrpSpPr>
        <p:grpSpPr>
          <a:xfrm>
            <a:off x="1673485" y="5335818"/>
            <a:ext cx="8059737" cy="830997"/>
            <a:chOff x="1662853" y="5035487"/>
            <a:chExt cx="8059737" cy="83099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261CF77-3276-4DD8-AEBC-A12947537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853" y="5035487"/>
              <a:ext cx="805973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la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，保存整数的地址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en-US" altLang="zh-CN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41777F-02B9-7D37-C95F-B4A21C01791E}"/>
                </a:ext>
              </a:extLst>
            </p:cNvPr>
            <p:cNvSpPr/>
            <p:nvPr/>
          </p:nvSpPr>
          <p:spPr>
            <a:xfrm>
              <a:off x="3215611" y="5235085"/>
              <a:ext cx="3155950" cy="431800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128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5267632"/>
            <a:chOff x="1887176" y="1780606"/>
            <a:chExt cx="2706033" cy="230400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19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 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kumimoji="1" lang="en-US" altLang="zh-CN" sz="2000" b="1" dirty="0">
                  <a:solidFill>
                    <a:srgbClr val="FF3399"/>
                  </a:solidFill>
                  <a:latin typeface="+mn-ea"/>
                </a:rPr>
                <a:t>LABEL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使用如下的内存分配方法：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将程序分配于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x0001 0000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x0FFF FFFF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将数据分配于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x1000 0000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xBFFF</a:t>
              </a: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FFFF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指令，汇编器首先计算出标记相对于当前指令所在位置（即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offset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翻译为如下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2D3D572-A0BC-28B4-F0E2-93CBEC8D193D}"/>
              </a:ext>
            </a:extLst>
          </p:cNvPr>
          <p:cNvGrpSpPr/>
          <p:nvPr/>
        </p:nvGrpSpPr>
        <p:grpSpPr>
          <a:xfrm>
            <a:off x="6639703" y="1123479"/>
            <a:ext cx="5311294" cy="830997"/>
            <a:chOff x="1662854" y="5035487"/>
            <a:chExt cx="5311294" cy="83099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261CF77-3276-4DD8-AEBC-A12947537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854" y="5035487"/>
              <a:ext cx="531129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0D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main: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la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x5,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numbers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# x5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，整数地址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en-US" altLang="zh-CN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41777F-02B9-7D37-C95F-B4A21C01791E}"/>
                </a:ext>
              </a:extLst>
            </p:cNvPr>
            <p:cNvSpPr/>
            <p:nvPr/>
          </p:nvSpPr>
          <p:spPr>
            <a:xfrm>
              <a:off x="3215611" y="5235085"/>
              <a:ext cx="1972266" cy="431800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1BA73D-B673-2294-4E0C-2520BEF723E7}"/>
              </a:ext>
            </a:extLst>
          </p:cNvPr>
          <p:cNvSpPr txBox="1"/>
          <p:nvPr/>
        </p:nvSpPr>
        <p:spPr>
          <a:xfrm>
            <a:off x="2035870" y="5891004"/>
            <a:ext cx="7788613" cy="96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auipc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offsetHi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</a:t>
            </a:r>
            <a:r>
              <a:rPr lang="en-US" altLang="zh-CN" sz="20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offsetHi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的高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offsetLo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</a:t>
            </a:r>
            <a:r>
              <a:rPr lang="en-US" altLang="zh-CN" sz="20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offsetLo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offset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的低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71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5359965"/>
            <a:chOff x="1887176" y="1780606"/>
            <a:chExt cx="2706033" cy="234439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2035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Pseudo Instruction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  <a:latin typeface="+mn-ea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RD, </a:t>
              </a: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imm32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Immediate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的立即数，加载到目标寄存器</a:t>
              </a:r>
              <a:r>
                <a:rPr lang="en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指令，汇编器首先将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imm32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位）拆分成高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位和低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再将伪指令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翻译为如下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可以解决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位立即数加载的问题，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6E0CDE-8C37-1B8E-A6FF-37BE42BCB875}"/>
              </a:ext>
            </a:extLst>
          </p:cNvPr>
          <p:cNvSpPr txBox="1"/>
          <p:nvPr/>
        </p:nvSpPr>
        <p:spPr>
          <a:xfrm>
            <a:off x="2071183" y="4636784"/>
            <a:ext cx="874561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lui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imm20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imm20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imm32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的高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  <a:p>
            <a:pPr marL="593725" lvl="2" indent="0">
              <a:lnSpc>
                <a:spcPct val="15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	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zh-CN" sz="20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imm12	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# imm12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是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imm32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的低</a:t>
            </a:r>
            <a:r>
              <a:rPr lang="en-US" altLang="zh-CN" sz="20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  <a:r>
              <a:rPr lang="zh-CN" altLang="en-US" sz="2000" b="1" dirty="0">
                <a:solidFill>
                  <a:srgbClr val="00B050"/>
                </a:solidFill>
                <a:latin typeface="Cambria Math" panose="02040503050406030204" pitchFamily="18" charset="0"/>
              </a:rPr>
              <a:t>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55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23479"/>
            <a:ext cx="11239570" cy="1204980"/>
            <a:chOff x="1887176" y="1780606"/>
            <a:chExt cx="2706033" cy="5270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51729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常用的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B69D659B-CEF6-0AB6-503F-C1C40F5973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362568"/>
              </p:ext>
            </p:extLst>
          </p:nvPr>
        </p:nvGraphicFramePr>
        <p:xfrm>
          <a:off x="1306937" y="2616894"/>
          <a:ext cx="9834607" cy="3790863"/>
        </p:xfrm>
        <a:graphic>
          <a:graphicData uri="http://schemas.openxmlformats.org/drawingml/2006/table">
            <a:tbl>
              <a:tblPr/>
              <a:tblGrid>
                <a:gridCol w="2499990">
                  <a:extLst>
                    <a:ext uri="{9D8B030D-6E8A-4147-A177-3AD203B41FA5}">
                      <a16:colId xmlns:a16="http://schemas.microsoft.com/office/drawing/2014/main" val="3161327045"/>
                    </a:ext>
                  </a:extLst>
                </a:gridCol>
                <a:gridCol w="3393688">
                  <a:extLst>
                    <a:ext uri="{9D8B030D-6E8A-4147-A177-3AD203B41FA5}">
                      <a16:colId xmlns:a16="http://schemas.microsoft.com/office/drawing/2014/main" val="2622477247"/>
                    </a:ext>
                  </a:extLst>
                </a:gridCol>
                <a:gridCol w="3940929">
                  <a:extLst>
                    <a:ext uri="{9D8B030D-6E8A-4147-A177-3AD203B41FA5}">
                      <a16:colId xmlns:a16="http://schemas.microsoft.com/office/drawing/2014/main" val="1569092366"/>
                    </a:ext>
                  </a:extLst>
                </a:gridCol>
              </a:tblGrid>
              <a:tr h="2540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汇编</a:t>
                      </a: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14005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auipc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offsetHi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offsetLo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加载地址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92532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imm32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lui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imm20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imm12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加载立即数（大于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位）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0264"/>
                  </a:ext>
                </a:extLst>
              </a:tr>
              <a:tr h="32494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	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jal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x0, </a:t>
                      </a: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跳转（不保存返回地址）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0111"/>
                  </a:ext>
                </a:extLst>
              </a:tr>
              <a:tr h="254018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jr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        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jalr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x0, 0(rs1)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寄存器跳转（不保存返回地址）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95636"/>
                  </a:ext>
                </a:extLst>
              </a:tr>
              <a:tr h="570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beqz	rs1, Label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beq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rs1, x0, </a:t>
                      </a: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Label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等于零时跳转，其他条件分支指令也有类似伪指令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02138"/>
                  </a:ext>
                </a:extLst>
              </a:tr>
              <a:tr h="506716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slt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   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zrd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slt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rs1, x0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小于零时置位，其他置位指令也有类似伪指令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20129"/>
                  </a:ext>
                </a:extLst>
              </a:tr>
              <a:tr h="315049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mv 	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rs1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addi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rd, rs1, 0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寄存器间数据传送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61832"/>
                  </a:ext>
                </a:extLst>
              </a:tr>
              <a:tr h="34144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not 	rd, rs1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tabLst>
                          <a:tab pos="311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1150" algn="l"/>
                        </a:tabLst>
                      </a:pPr>
                      <a:r>
                        <a:rPr kumimoji="0" lang="pt-BR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xori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 </a:t>
                      </a:r>
                      <a:r>
                        <a:rPr kumimoji="0" lang="pt-BR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rd, rs1, -1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a:t>按位取反</a:t>
                      </a:r>
                    </a:p>
                  </a:txBody>
                  <a:tcPr marL="68579" marR="68579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066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5313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使用汇编指令直接操作寄存器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汇编指令必须包含操作码和若干操作数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标记和注释为可选部分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汇编语言程序分为代码区和数据区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通过汇编命令让汇编器更好地理解用户意图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通过伪指令使得汇编程序设计更易用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汇编语言程序设计小结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776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汇编过程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762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1666646"/>
            <a:chOff x="1887176" y="1780606"/>
            <a:chExt cx="2532899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717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E0E5A78-90EB-7DF3-CB5B-F47D6F6208D8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551939" y="1511551"/>
            <a:ext cx="6189102" cy="2589976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回到最初的汇编语言程序设计示例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个整数之和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思考：如何将该程序翻译为与机器语言一一对应的程序？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6A0D8F-A6B4-0017-839C-ECD9BEDD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0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2589975"/>
            <a:chOff x="1887176" y="1780606"/>
            <a:chExt cx="1490085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行：下面的内容位于数据区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行：下面的数据需要按字对齐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42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汇编的目的是比机器语言更用户友好的程序设计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同时能够精确控制计算机能够执行的指令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因此，汇编语言使用了便于记忆的符号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使用操作码简化指令书写，例如，使用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取代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原始的二进制位组合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有意义的符号表示地址，例如，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loop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取代二进制表示的内存地址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322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4898299"/>
            <a:chOff x="1887176" y="1780606"/>
            <a:chExt cx="1490085" cy="21424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833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个十进制整数依次翻译为二进制补码整数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行：下面的内容位于代码区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行：后续的代码需要按字对齐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是一个全局标记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行：不知道标记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相对于当前指令所在位置的偏移量，无法翻译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37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426488"/>
            <a:chOff x="1887176" y="1780606"/>
            <a:chExt cx="2532899" cy="14987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190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通过“两趟扫描”完成翻译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“第一趟”扫描：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标识出符号地址（标记）对应的实际的内存地址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建立符号表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45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3513306"/>
            <a:chOff x="1887176" y="1780606"/>
            <a:chExt cx="1490085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使用地址计数器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 Counter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仍然是从程序的顶部开始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行：下面的内容位于数据区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0000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03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5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保持不变，因为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末尾有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，已经对齐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行：发现标记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，在符号表中增加一条记录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的值将增加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0x1000 0028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449475"/>
              </p:ext>
            </p:extLst>
          </p:nvPr>
        </p:nvGraphicFramePr>
        <p:xfrm>
          <a:off x="1431398" y="4068549"/>
          <a:ext cx="3088907" cy="64770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3311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3513306"/>
            <a:chOff x="1887176" y="1780606"/>
            <a:chExt cx="1490085" cy="15366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22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行：下面的内容位于代码区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（代码区起始）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保持不变，因为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末尾有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，已对齐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是全局标记，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6329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779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898301"/>
            <a:chOff x="1887176" y="1780606"/>
            <a:chExt cx="1490085" cy="214246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83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行：发现标记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，在符号表中增加一条记录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>
                <a:lnSpc>
                  <a:spcPct val="150000"/>
                </a:lnSpc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伪指令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条基本指令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0008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0010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14235"/>
              </p:ext>
            </p:extLst>
          </p:nvPr>
        </p:nvGraphicFramePr>
        <p:xfrm>
          <a:off x="1421137" y="2977558"/>
          <a:ext cx="3088907" cy="9715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97091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4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以此类推向后继续扫描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10-12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0014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002C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699519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697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6"/>
            <a:ext cx="6189102" cy="4436634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以此类推向后继续扫描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10-12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0014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行：标记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，更新符号表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002C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E5C5D28-DA22-8642-9D46-DB7B25131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64883"/>
              </p:ext>
            </p:extLst>
          </p:nvPr>
        </p:nvGraphicFramePr>
        <p:xfrm>
          <a:off x="6096000" y="2457450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1" kern="1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1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3001F7F-DB19-2E77-50BA-5385F34340AF}"/>
              </a:ext>
            </a:extLst>
          </p:cNvPr>
          <p:cNvCxnSpPr/>
          <p:nvPr/>
        </p:nvCxnSpPr>
        <p:spPr>
          <a:xfrm>
            <a:off x="4678326" y="3211033"/>
            <a:ext cx="1275907" cy="3508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5FC36C1-F8A6-3729-D6B5-8E60ACA15827}"/>
              </a:ext>
            </a:extLst>
          </p:cNvPr>
          <p:cNvCxnSpPr>
            <a:cxnSpLocks/>
          </p:cNvCxnSpPr>
          <p:nvPr/>
        </p:nvCxnSpPr>
        <p:spPr>
          <a:xfrm flipV="1">
            <a:off x="4564912" y="3916833"/>
            <a:ext cx="1389321" cy="11584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404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5175298"/>
            <a:chOff x="1887176" y="1780606"/>
            <a:chExt cx="2532899" cy="226362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95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汇编语言指令和机器语言指令“一一对应”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通过“两趟扫描”完成翻译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“第一趟”扫描：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标识出符号地址（标记）对应的实际的内存地址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建立符号表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“第二趟”扫描：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在符号表的帮助下，再次遍历汇编语言程序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汇编语言指令被翻译成机器语言指令，完成翻译工作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3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4436636"/>
            <a:chOff x="1887176" y="1780606"/>
            <a:chExt cx="1490085" cy="1940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163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使用地址计数器 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仍然是从程序的顶部开始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0000 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个整数依次翻译为二进制补码整数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0x1000 0028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19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3974970"/>
            <a:chOff x="1887176" y="1780606"/>
            <a:chExt cx="2532899" cy="173861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在汇编语言设计的程序执行前，必须被翻译成机器语言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负责进行翻译的程序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Assembler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进行翻译的过程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Assembly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相对应的，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将机器语言代码转换为汇编语言代码的过程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itchFamily="2" charset="2"/>
                </a:rPr>
                <a:t>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反汇编（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Disassembly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负责进行反汇编的程序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--&gt;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反汇编器（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Disassembler</a:t>
              </a:r>
              <a:r>
                <a:rPr lang="zh-CN" altLang="en-US" sz="2000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汇编语言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069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2589977"/>
            <a:chOff x="1887176" y="1780606"/>
            <a:chExt cx="1490085" cy="11328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057166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行：抛弃注释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0B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533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7574E7-4CDA-7BA0-D5F6-961EF04E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8927"/>
            <a:ext cx="5327944" cy="13658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7"/>
            <a:ext cx="6189102" cy="5414403"/>
            <a:chOff x="1887176" y="1780606"/>
            <a:chExt cx="1490085" cy="236820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205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  x5, numbers”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0x1000 </a:t>
              </a:r>
              <a:r>
                <a:rPr lang="zh-CN" altLang="en-US" b="0" kern="100" dirty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0000</a:t>
              </a:r>
              <a:endParaRPr lang="zh-CN" altLang="zh-CN" b="0" kern="100" dirty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= 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0x0001 0000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 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0x0FFF 0000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将伪指令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翻译为基本指令：</a:t>
              </a:r>
            </a:p>
            <a:p>
              <a:pPr lvl="1"/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auipc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x5, 0x0FFF0</a:t>
              </a:r>
            </a:p>
            <a:p>
              <a:pPr lvl="1"/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x5, x5, 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0008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 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87E6C1-32F0-5213-C3E5-00D87A344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64586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1133312-D8E6-EC29-8F50-C6ECD9B27F26}"/>
              </a:ext>
            </a:extLst>
          </p:cNvPr>
          <p:cNvSpPr txBox="1"/>
          <p:nvPr/>
        </p:nvSpPr>
        <p:spPr>
          <a:xfrm>
            <a:off x="40096" y="6057791"/>
            <a:ext cx="49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endParaRPr lang="zh-CN" altLang="en-US" dirty="0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454F72E1-72A6-8BF1-7392-3C1BB447E249}"/>
              </a:ext>
            </a:extLst>
          </p:cNvPr>
          <p:cNvSpPr/>
          <p:nvPr/>
        </p:nvSpPr>
        <p:spPr>
          <a:xfrm>
            <a:off x="130488" y="5791978"/>
            <a:ext cx="225553" cy="2501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848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8"/>
            <a:ext cx="6189102" cy="5229735"/>
            <a:chOff x="1887176" y="1780606"/>
            <a:chExt cx="1490085" cy="22874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197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行：直接翻译，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0010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x9, x0, exit”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0x0001 0028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0x000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18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0014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A335FC-8AC5-1506-AEC6-8D0F3A677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54049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7D2D186-6FC9-F8FE-D88D-8F0AACA7B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1" y="5266056"/>
            <a:ext cx="5104430" cy="580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6698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AF90AD9-92EA-B36C-ED5C-A578C441A33A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03083" y="1345808"/>
            <a:ext cx="6189102" cy="5229736"/>
            <a:chOff x="1887176" y="1780606"/>
            <a:chExt cx="1490085" cy="22874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197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14-17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行：直接翻译，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0024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行：翻译“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x0, again”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的偏移量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查找符号表：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again</a:t>
              </a:r>
              <a:r>
                <a:rPr lang="en-US" altLang="zh-CN" b="0" kern="100" dirty="0">
                  <a:solidFill>
                    <a:srgbClr val="C00000"/>
                  </a:solidFill>
                  <a:latin typeface="+mn-ea"/>
                  <a:ea typeface="+mn-ea"/>
                </a:rPr>
                <a:t> = 0x0001 0010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again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LC =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kern="100" dirty="0">
                  <a:solidFill>
                    <a:srgbClr val="C00000"/>
                  </a:solidFill>
                  <a:latin typeface="+mn-ea"/>
                </a:rPr>
                <a:t>0xFFFF 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FFEC</a:t>
              </a:r>
              <a:r>
                <a:rPr lang="zh-CN" altLang="en-US" kern="100" dirty="0">
                  <a:solidFill>
                    <a:srgbClr val="C00000"/>
                  </a:solidFill>
                  <a:latin typeface="+mn-ea"/>
                </a:rPr>
                <a:t>（</a:t>
              </a:r>
              <a:r>
                <a:rPr lang="en-US" altLang="zh-CN" kern="100" dirty="0">
                  <a:solidFill>
                    <a:srgbClr val="C00000"/>
                  </a:solidFill>
                  <a:latin typeface="+mn-ea"/>
                </a:rPr>
                <a:t>[-20]</a:t>
              </a:r>
              <a:r>
                <a:rPr lang="zh-CN" altLang="en-US" kern="100" baseline="-25000" dirty="0">
                  <a:solidFill>
                    <a:srgbClr val="C00000"/>
                  </a:solidFill>
                  <a:latin typeface="+mn-ea"/>
                </a:rPr>
                <a:t>补</a:t>
              </a:r>
              <a:r>
                <a:rPr lang="zh-CN" altLang="en-US" kern="100" dirty="0">
                  <a:solidFill>
                    <a:srgbClr val="C00000"/>
                  </a:solidFill>
                  <a:latin typeface="+mn-ea"/>
                </a:rPr>
                <a:t>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翻译为机器指令：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4bytes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0x0001 0028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汇编过程：计算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2791C3-5173-D55D-8455-3643EB74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5" y="1164134"/>
            <a:ext cx="7005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		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7A335FC-8AC5-1506-AEC6-8D0F3A677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7783"/>
              </p:ext>
            </p:extLst>
          </p:nvPr>
        </p:nvGraphicFramePr>
        <p:xfrm>
          <a:off x="8591415" y="464551"/>
          <a:ext cx="3088907" cy="1619250"/>
        </p:xfrm>
        <a:graphic>
          <a:graphicData uri="http://schemas.openxmlformats.org/drawingml/2006/table">
            <a:tbl>
              <a:tblPr/>
              <a:tblGrid>
                <a:gridCol w="14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地址</a:t>
                      </a: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numbers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0x1000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endParaRPr lang="zh-CN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57" marR="6855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main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0000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66" marR="686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159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again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 0010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882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0x0001</a:t>
                      </a:r>
                      <a:r>
                        <a:rPr lang="en-US" sz="1600" b="0" kern="1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0028</a:t>
                      </a:r>
                      <a:endParaRPr lang="zh-CN" altLang="en-US" sz="1600" b="0" kern="1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635" marR="686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3510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CD166AD-AEF7-8398-4798-830544C0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8092"/>
            <a:ext cx="5218735" cy="580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47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368393" y="1291978"/>
            <a:ext cx="4938285" cy="1749391"/>
            <a:chOff x="1883944" y="1953549"/>
            <a:chExt cx="1188939" cy="7651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31403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944" y="1953549"/>
              <a:ext cx="634733" cy="765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汇编过程结束：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5000"/>
                </a:lnSpc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个整数之和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RV32I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机器语言程序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514F5C-C95B-83FA-8F29-FD179F43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33736"/>
              </p:ext>
            </p:extLst>
          </p:nvPr>
        </p:nvGraphicFramePr>
        <p:xfrm>
          <a:off x="4450495" y="910944"/>
          <a:ext cx="6970713" cy="5779772"/>
        </p:xfrm>
        <a:graphic>
          <a:graphicData uri="http://schemas.openxmlformats.org/drawingml/2006/table">
            <a:tbl>
              <a:tblPr/>
              <a:tblGrid>
                <a:gridCol w="1131888">
                  <a:extLst>
                    <a:ext uri="{9D8B030D-6E8A-4147-A177-3AD203B41FA5}">
                      <a16:colId xmlns:a16="http://schemas.microsoft.com/office/drawing/2014/main" val="3365938584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408181386"/>
                    </a:ext>
                  </a:extLst>
                </a:gridCol>
                <a:gridCol w="47625">
                  <a:extLst>
                    <a:ext uri="{9D8B030D-6E8A-4147-A177-3AD203B41FA5}">
                      <a16:colId xmlns:a16="http://schemas.microsoft.com/office/drawing/2014/main" val="79857303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43842708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29923578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379282601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707721982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113253198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41829632"/>
                    </a:ext>
                  </a:extLst>
                </a:gridCol>
              </a:tblGrid>
              <a:tr h="23495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地址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31      25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24    20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19    15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14   12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11     7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6      0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解释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21402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7619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45386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0000 0000 0000 0000 0000 0000 0000 0101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535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0000 0000 0000 0000 0000 0000 0010 1101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0261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1111 1111 1111 1111 1111 1111 1111 1110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-2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18777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74486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2358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15285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567911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x1000 0000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0000 0000 0000 0000 0000 0000 0000 0110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90499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……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985000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0024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1 1111110110 1 11111111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jal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91925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0020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1111 1111 1111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8618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001C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0000 0000 0100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88693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6207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77966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0010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0 000000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1100 0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1100011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34250"/>
                  </a:ext>
                </a:extLst>
              </a:tr>
              <a:tr h="347663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000C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0000 0000 1010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92863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andi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56504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0010011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addi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81968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x0001 0000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0000 1111 1111 1111 0000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0010111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ts val="375"/>
                        </a:spcBef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 sz="1800" kern="1200">
                          <a:solidFill>
                            <a:schemeClr val="tx1"/>
                          </a:solidFill>
                          <a:latin typeface="Perpetua" panose="0202050206040102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anose="02020502060401020303" pitchFamily="18" charset="0"/>
                          <a:ea typeface="宋体" panose="02010600030101010101" pitchFamily="2" charset="-122"/>
                        </a:rPr>
                        <a:t>auipc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5410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05782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0520454" cy="3513306"/>
            <a:chOff x="1887176" y="1780606"/>
            <a:chExt cx="2532899" cy="15366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22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汇编器将汇编语言程序翻译成机器语言程序的过程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汇编指令和机器指令一一对应（不考虑伪指令）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汇编过程需要两趟扫描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通过地址计数器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记录程序执行时的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第一趟扫描标记并生成符号表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第二趟完成汇编指令到机器指令的翻译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汇编过程小结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汇编过程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2592F4-445B-A303-8670-D5137F2479D9}"/>
              </a:ext>
            </a:extLst>
          </p:cNvPr>
          <p:cNvSpPr/>
          <p:nvPr/>
        </p:nvSpPr>
        <p:spPr>
          <a:xfrm>
            <a:off x="5327945" y="1164134"/>
            <a:ext cx="6864055" cy="5693866"/>
          </a:xfrm>
          <a:prstGeom prst="rect">
            <a:avLst/>
          </a:prstGeom>
          <a:solidFill>
            <a:srgbClr val="58B6E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711427" y="1522185"/>
            <a:ext cx="6189102" cy="5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汇编语言程序设计：示例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8E0C9CC7-2ED6-4E0F-B943-169F2FCAF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44" y="1164134"/>
            <a:ext cx="69739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01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02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计算一列数之和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03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04				.data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05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06	numbers:	.word		6, 3, 4, 6, 8, -2, 45, 5, 8, 5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07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08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初始化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09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0A				.text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0B				.align		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0C				.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globl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main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0D	main:		la			x5,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numbers	</a:t>
            </a:r>
            <a:r>
              <a:rPr lang="en-US" altLang="zh-CN" sz="1400" b="1" kern="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0E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andi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x0, 0		# x8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清零，一列数之和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0F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10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# x9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，整数个数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10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11	#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循环计算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12	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13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beq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14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lw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x6, 0(x5)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15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x8, x6, x8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16				</a:t>
            </a:r>
            <a:r>
              <a:rPr kumimoji="1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x5, x5, 4		# x5</a:t>
            </a: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，跟踪下一个整数地址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17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addi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x9, x9, -1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			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jal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	x0, 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again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endParaRPr kumimoji="1" lang="pt-BR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8125" algn="l"/>
                <a:tab pos="542925" algn="l"/>
                <a:tab pos="981075" algn="l"/>
                <a:tab pos="1304925" algn="l"/>
                <a:tab pos="1590675" algn="l"/>
                <a:tab pos="2238375" algn="l"/>
                <a:tab pos="2590800" algn="l"/>
              </a:tabLst>
              <a:defRPr/>
            </a:pP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19	</a:t>
            </a:r>
            <a:r>
              <a:rPr kumimoji="1" lang="pt-BR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exit</a:t>
            </a:r>
            <a:r>
              <a:rPr kumimoji="1" lang="pt-BR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:		......						#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Times New Roman" panose="02020603050405020304" pitchFamily="18" charset="0"/>
              </a:rPr>
              <a:t>下一个任务</a:t>
            </a:r>
            <a:r>
              <a:rPr kumimoji="1" lang="zh-CN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</a:rPr>
              <a:t>	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E9D532-066F-D15E-C306-FF551B1608D8}"/>
              </a:ext>
            </a:extLst>
          </p:cNvPr>
          <p:cNvSpPr txBox="1"/>
          <p:nvPr/>
        </p:nvSpPr>
        <p:spPr>
          <a:xfrm>
            <a:off x="711427" y="2113289"/>
            <a:ext cx="4179550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个整数之和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可以看到一些和此前的机器语言程序不同的地方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.data, .align, .word, .text, .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numbers, main, again, exit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38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0520454" cy="2128312"/>
            <a:chOff x="1887176" y="1780606"/>
            <a:chExt cx="2532899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汇编指示符，以“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”作为第一个字符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是汇编器的命令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告诉汇编器代码和数据的位置等信息，还可以指定程序中使用的数据常量等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6265C49-72F4-753A-AFE9-F7BBC43EB240}"/>
              </a:ext>
            </a:extLst>
          </p:cNvPr>
          <p:cNvGrpSpPr/>
          <p:nvPr/>
        </p:nvGrpSpPr>
        <p:grpSpPr>
          <a:xfrm>
            <a:off x="2321441" y="4652466"/>
            <a:ext cx="8059738" cy="1815882"/>
            <a:chOff x="4012018" y="1468317"/>
            <a:chExt cx="8059738" cy="181588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F512D-F55F-6165-94E4-7EE2D785068B}"/>
                </a:ext>
              </a:extLst>
            </p:cNvPr>
            <p:cNvSpPr/>
            <p:nvPr/>
          </p:nvSpPr>
          <p:spPr>
            <a:xfrm>
              <a:off x="5389267" y="1509481"/>
              <a:ext cx="5688012" cy="17557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prstClr val="white"/>
                </a:solidFill>
                <a:latin typeface="Perpetua"/>
                <a:ea typeface="宋体" panose="02010600030101010101" pitchFamily="2" charset="-122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F37BC1FD-E071-DCB6-9B93-4FA2568D2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018" y="1468317"/>
              <a:ext cx="8059738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04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.data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05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.align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06	</a:t>
              </a:r>
              <a:r>
                <a:rPr lang="zh-CN" altLang="en-US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numbers: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.word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6, 3, 4, 6, 8, -2, 45, 5, 8, 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0A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.text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0B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.align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0C					</a:t>
              </a:r>
              <a:r>
                <a:rPr lang="en-US" altLang="zh-CN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r>
                <a:rPr lang="en-US" altLang="zh-CN" sz="1600" b="1" dirty="0" err="1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lang="en-US" altLang="zh-CN" sz="1600" b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lang="zh-CN" altLang="pt-BR" sz="1600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16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0520454" cy="2589976"/>
            <a:chOff x="1887176" y="1780606"/>
            <a:chExt cx="2532899" cy="113282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汇编语言的程序包括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代码区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数据和代码被加载到内存中的不同区域</a:t>
              </a: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数据区：以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起始提示</a:t>
              </a:r>
              <a:endPara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代码区：以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r>
                <a:rPr lang="zh-CN" altLang="e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起始提示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48794F-0397-ED4D-EE1C-9300288F3224}"/>
              </a:ext>
            </a:extLst>
          </p:cNvPr>
          <p:cNvGrpSpPr/>
          <p:nvPr/>
        </p:nvGrpSpPr>
        <p:grpSpPr>
          <a:xfrm>
            <a:off x="2396211" y="4578366"/>
            <a:ext cx="6942437" cy="1815882"/>
            <a:chOff x="2428109" y="4484063"/>
            <a:chExt cx="6942437" cy="181588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DD17B08-4D43-98A8-C334-2DF23AA3D805}"/>
                </a:ext>
              </a:extLst>
            </p:cNvPr>
            <p:cNvSpPr/>
            <p:nvPr/>
          </p:nvSpPr>
          <p:spPr>
            <a:xfrm>
              <a:off x="3997842" y="5459010"/>
              <a:ext cx="5372704" cy="765175"/>
            </a:xfrm>
            <a:prstGeom prst="rect">
              <a:avLst/>
            </a:prstGeom>
            <a:solidFill>
              <a:srgbClr val="FFCCFF"/>
            </a:solidFill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4D59A86-5B97-D194-BF27-713F1F1A55C2}"/>
                </a:ext>
              </a:extLst>
            </p:cNvPr>
            <p:cNvSpPr/>
            <p:nvPr/>
          </p:nvSpPr>
          <p:spPr>
            <a:xfrm>
              <a:off x="3993076" y="4528107"/>
              <a:ext cx="5372705" cy="765175"/>
            </a:xfrm>
            <a:prstGeom prst="rect">
              <a:avLst/>
            </a:prstGeom>
            <a:solidFill>
              <a:srgbClr val="CCFFFF"/>
            </a:solidFill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E026A966-57FC-C0B6-AD06-CF3F3A380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109" y="4484063"/>
              <a:ext cx="5042627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631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160676"/>
            <a:ext cx="10520454" cy="3752409"/>
            <a:chOff x="1887176" y="1780606"/>
            <a:chExt cx="2532899" cy="16412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332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数据和代码存储时的边界对齐</a:t>
              </a: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为了确保数据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代码对齐到预期的地址，可以使用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.align/.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：将后续的数据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代码存储到以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结尾的地址中，即地址是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的倍数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 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”表示紧接着的数据保存在内存中时起始地址是以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结尾，即地址是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的倍数</a:t>
              </a:r>
              <a:endPara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：将后续的数据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代码存储到按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字节对齐的地址中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“.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balign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4”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表示紧着的数据保存在内存中时起始地址是按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字节对齐，即数据按字（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bits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）对齐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BA53B97-5A38-E800-2CFD-14025EE15508}"/>
              </a:ext>
            </a:extLst>
          </p:cNvPr>
          <p:cNvGrpSpPr/>
          <p:nvPr/>
        </p:nvGrpSpPr>
        <p:grpSpPr>
          <a:xfrm>
            <a:off x="2320021" y="4988953"/>
            <a:ext cx="6186027" cy="1815882"/>
            <a:chOff x="2320021" y="5042118"/>
            <a:chExt cx="6186027" cy="18158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C2B620-F5BA-55D6-D895-FBCB313D115D}"/>
                </a:ext>
              </a:extLst>
            </p:cNvPr>
            <p:cNvSpPr/>
            <p:nvPr/>
          </p:nvSpPr>
          <p:spPr>
            <a:xfrm>
              <a:off x="3827722" y="5111943"/>
              <a:ext cx="4678326" cy="1691415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D0BF628-0412-AAE8-67BA-957E76AF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021" y="5042118"/>
              <a:ext cx="5150715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.align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.word		6, 3, 4, 6, 8, -2, 45, 5, 8, 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......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0A				.text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0B		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.align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0C					.</a:t>
              </a: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globl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main</a:t>
              </a:r>
              <a:r>
                <a:rPr kumimoji="1" lang="zh-CN" alt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rPr>
                <a:t>	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81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80079" cy="3472654"/>
            <a:chOff x="1887176" y="1780606"/>
            <a:chExt cx="2667634" cy="151890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613330" cy="1210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的数据可以按多种形式存储在内存中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位的半字、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位的字节或字符串等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分别以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.half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.byte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.string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作为提示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用法：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.word word1, word2, ...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作用：将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存储在一片连续的存储空间中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行表示将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个整数按字存储在数据区的一段连续空间中，并将起始地址标记为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numbers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1490085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汇编命令（</a:t>
              </a: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Assemble Directive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汇编语言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A5EA742-CF48-0537-0FEF-8E7F4B66871E}"/>
              </a:ext>
            </a:extLst>
          </p:cNvPr>
          <p:cNvGrpSpPr/>
          <p:nvPr/>
        </p:nvGrpSpPr>
        <p:grpSpPr>
          <a:xfrm>
            <a:off x="2064159" y="5634648"/>
            <a:ext cx="5387160" cy="833700"/>
            <a:chOff x="2310812" y="5482040"/>
            <a:chExt cx="5387160" cy="8337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C6086F-CC89-3C1E-1CF0-552A543235A9}"/>
                </a:ext>
              </a:extLst>
            </p:cNvPr>
            <p:cNvSpPr/>
            <p:nvPr/>
          </p:nvSpPr>
          <p:spPr>
            <a:xfrm>
              <a:off x="3848987" y="5539688"/>
              <a:ext cx="3848985" cy="776052"/>
            </a:xfrm>
            <a:prstGeom prst="rect">
              <a:avLst/>
            </a:prstGeom>
            <a:noFill/>
            <a:ln w="12700" cap="flat" cmpd="sng" algn="ctr">
              <a:solidFill>
                <a:srgbClr val="D34817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8348E34C-008B-4175-3C59-3B7880C13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812" y="5482040"/>
              <a:ext cx="522372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04					.data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05					.align		2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38125" algn="l"/>
                  <a:tab pos="542925" algn="l"/>
                  <a:tab pos="981075" algn="l"/>
                  <a:tab pos="1304925" algn="l"/>
                  <a:tab pos="1590675" algn="l"/>
                  <a:tab pos="2238375" algn="l"/>
                  <a:tab pos="2590800" algn="l"/>
                </a:tabLst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06	numbers: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.word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6, 3, 4, 6, 8, -2, 45, 5, 8, 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0980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16629</TotalTime>
  <Words>8740</Words>
  <Application>Microsoft Macintosh PowerPoint</Application>
  <PresentationFormat>Widescreen</PresentationFormat>
  <Paragraphs>1028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KaiTi</vt:lpstr>
      <vt:lpstr>微软雅黑</vt:lpstr>
      <vt:lpstr>Arial</vt:lpstr>
      <vt:lpstr>Arial</vt:lpstr>
      <vt:lpstr>Calibri</vt:lpstr>
      <vt:lpstr>Cambria Math</vt:lpstr>
      <vt:lpstr>Perpetua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800</cp:revision>
  <dcterms:created xsi:type="dcterms:W3CDTF">2019-06-19T02:08:00Z</dcterms:created>
  <dcterms:modified xsi:type="dcterms:W3CDTF">2024-04-21T02:10:49Z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